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sldIdLst>
    <p:sldId id="284" r:id="rId5"/>
    <p:sldId id="286" r:id="rId6"/>
    <p:sldId id="287" r:id="rId7"/>
    <p:sldId id="285" r:id="rId8"/>
    <p:sldId id="308" r:id="rId9"/>
    <p:sldId id="309" r:id="rId10"/>
    <p:sldId id="306" r:id="rId11"/>
    <p:sldId id="307" r:id="rId12"/>
    <p:sldId id="261" r:id="rId13"/>
    <p:sldId id="297" r:id="rId14"/>
    <p:sldId id="298" r:id="rId15"/>
    <p:sldId id="299" r:id="rId16"/>
    <p:sldId id="300" r:id="rId17"/>
    <p:sldId id="301" r:id="rId18"/>
    <p:sldId id="304" r:id="rId19"/>
    <p:sldId id="288" r:id="rId20"/>
    <p:sldId id="310" r:id="rId21"/>
    <p:sldId id="292" r:id="rId22"/>
    <p:sldId id="303" r:id="rId23"/>
    <p:sldId id="302" r:id="rId24"/>
    <p:sldId id="294" r:id="rId25"/>
    <p:sldId id="29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899" autoAdjust="0"/>
  </p:normalViewPr>
  <p:slideViewPr>
    <p:cSldViewPr snapToGrid="0" snapToObjects="1" showGuides="1">
      <p:cViewPr varScale="1">
        <p:scale>
          <a:sx n="105" d="100"/>
          <a:sy n="105" d="100"/>
        </p:scale>
        <p:origin x="120" y="20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2240280"/>
            <a:ext cx="4873752" cy="1362456"/>
          </a:xfrm>
        </p:spPr>
        <p:txBody>
          <a:bodyPr/>
          <a:lstStyle/>
          <a:p>
            <a:r>
              <a:rPr lang="en-US" sz="3600" dirty="0">
                <a:latin typeface="Times New Roman" panose="02020603050405020304" pitchFamily="18" charset="0"/>
                <a:cs typeface="Times New Roman" panose="02020603050405020304" pitchFamily="18" charset="0"/>
              </a:rPr>
              <a:t>Supply Chain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776472"/>
            <a:ext cx="4873752" cy="868680"/>
          </a:xfrm>
        </p:spPr>
        <p:txBody>
          <a:bodyPr/>
          <a:lstStyle/>
          <a:p>
            <a:r>
              <a:rPr lang="en-US" dirty="0">
                <a:latin typeface="Times New Roman" panose="02020603050405020304" pitchFamily="18" charset="0"/>
                <a:cs typeface="Times New Roman" panose="02020603050405020304" pitchFamily="18" charset="0"/>
              </a:rPr>
              <a:t>Prepared by Group : ONLI_DAT2_G9e</a:t>
            </a:r>
          </a:p>
          <a:p>
            <a:r>
              <a:rPr lang="en-US" dirty="0">
                <a:latin typeface="Times New Roman" panose="02020603050405020304" pitchFamily="18" charset="0"/>
                <a:cs typeface="Times New Roman" panose="02020603050405020304" pitchFamily="18" charset="0"/>
              </a:rPr>
              <a:t>Last updated : 19/10/2024</a:t>
            </a:r>
          </a:p>
          <a:p>
            <a:endParaRPr lang="en-US" dirty="0"/>
          </a:p>
        </p:txBody>
      </p:sp>
      <p:pic>
        <p:nvPicPr>
          <p:cNvPr id="6" name="Picture 5">
            <a:extLst>
              <a:ext uri="{FF2B5EF4-FFF2-40B4-BE49-F238E27FC236}">
                <a16:creationId xmlns:a16="http://schemas.microsoft.com/office/drawing/2014/main" id="{6AD17086-24F8-4FD6-9E4C-2E2812F037B1}"/>
              </a:ext>
            </a:extLst>
          </p:cNvPr>
          <p:cNvPicPr>
            <a:picLocks noChangeAspect="1"/>
          </p:cNvPicPr>
          <p:nvPr/>
        </p:nvPicPr>
        <p:blipFill>
          <a:blip r:embed="rId2"/>
          <a:stretch>
            <a:fillRect/>
          </a:stretch>
        </p:blipFill>
        <p:spPr>
          <a:xfrm>
            <a:off x="858202" y="1115187"/>
            <a:ext cx="1209675" cy="695325"/>
          </a:xfrm>
          <a:prstGeom prst="rect">
            <a:avLst/>
          </a:prstGeom>
        </p:spPr>
      </p:pic>
      <p:pic>
        <p:nvPicPr>
          <p:cNvPr id="11" name="Picture Placeholder 10">
            <a:extLst>
              <a:ext uri="{FF2B5EF4-FFF2-40B4-BE49-F238E27FC236}">
                <a16:creationId xmlns:a16="http://schemas.microsoft.com/office/drawing/2014/main" id="{96E9F216-B0E3-4A96-8349-6615363D6493}"/>
              </a:ext>
            </a:extLst>
          </p:cNvPr>
          <p:cNvPicPr>
            <a:picLocks noGrp="1" noChangeAspect="1"/>
          </p:cNvPicPr>
          <p:nvPr>
            <p:ph type="pic" sz="quarter" idx="10"/>
          </p:nvPr>
        </p:nvPicPr>
        <p:blipFill>
          <a:blip r:embed="rId3"/>
          <a:srcRect l="24066" r="24066"/>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56.46% of orders were shipped on time and the rest were late shipments.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long (inventory turnover rate).</a:t>
            </a:r>
          </a:p>
          <a:p>
            <a:endParaRPr lang="en-US" dirty="0"/>
          </a:p>
        </p:txBody>
      </p:sp>
      <p:pic>
        <p:nvPicPr>
          <p:cNvPr id="8" name="Content Placeholder 13">
            <a:extLst>
              <a:ext uri="{FF2B5EF4-FFF2-40B4-BE49-F238E27FC236}">
                <a16:creationId xmlns:a16="http://schemas.microsoft.com/office/drawing/2014/main" id="{E360EDE5-8BED-43F2-9F7C-61AA5ECC4BC4}"/>
              </a:ext>
            </a:extLst>
          </p:cNvPr>
          <p:cNvPicPr>
            <a:picLocks noChangeAspect="1"/>
          </p:cNvPicPr>
          <p:nvPr/>
        </p:nvPicPr>
        <p:blipFill>
          <a:blip r:embed="rId2"/>
          <a:stretch>
            <a:fillRect/>
          </a:stretch>
        </p:blipFill>
        <p:spPr>
          <a:xfrm>
            <a:off x="5573268" y="2085975"/>
            <a:ext cx="5703190" cy="3608388"/>
          </a:xfrm>
          <a:prstGeom prst="rect">
            <a:avLst/>
          </a:prstGeom>
        </p:spPr>
      </p:pic>
    </p:spTree>
    <p:extLst>
      <p:ext uri="{BB962C8B-B14F-4D97-AF65-F5344CB8AC3E}">
        <p14:creationId xmlns:p14="http://schemas.microsoft.com/office/powerpoint/2010/main" val="295588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Methods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On average 5285 customer used standard shipment methods with an 58.41% of items sold shipped by standard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Standard shipment is the preferable shipment methods by the customers.</a:t>
            </a:r>
          </a:p>
          <a:p>
            <a:endParaRPr lang="en-US" dirty="0"/>
          </a:p>
          <a:p>
            <a:pPr marL="285750" indent="-285750">
              <a:buFont typeface="Arial" panose="020B0604020202020204" pitchFamily="34" charset="0"/>
              <a:buChar char="•"/>
            </a:pPr>
            <a:r>
              <a:rPr lang="en-US" dirty="0"/>
              <a:t>Our theory is that offering better shipment on large orders will make more people to spend more or at least be familiar with higher tier shipping methods.</a:t>
            </a:r>
          </a:p>
          <a:p>
            <a:endParaRPr lang="en-US" dirty="0"/>
          </a:p>
        </p:txBody>
      </p:sp>
      <p:pic>
        <p:nvPicPr>
          <p:cNvPr id="8" name="Content Placeholder 13">
            <a:extLst>
              <a:ext uri="{FF2B5EF4-FFF2-40B4-BE49-F238E27FC236}">
                <a16:creationId xmlns:a16="http://schemas.microsoft.com/office/drawing/2014/main" id="{20DDB59A-3C27-4C7C-B988-A3684B403A30}"/>
              </a:ext>
            </a:extLst>
          </p:cNvPr>
          <p:cNvPicPr>
            <a:picLocks noChangeAspect="1"/>
          </p:cNvPicPr>
          <p:nvPr/>
        </p:nvPicPr>
        <p:blipFill>
          <a:blip r:embed="rId2"/>
          <a:srcRect/>
          <a:stretch/>
        </p:blipFill>
        <p:spPr>
          <a:xfrm>
            <a:off x="6531786" y="3938815"/>
            <a:ext cx="3517548" cy="2407121"/>
          </a:xfrm>
          <a:prstGeom prst="rect">
            <a:avLst/>
          </a:prstGeom>
        </p:spPr>
      </p:pic>
      <p:pic>
        <p:nvPicPr>
          <p:cNvPr id="11" name="Content Placeholder 13">
            <a:extLst>
              <a:ext uri="{FF2B5EF4-FFF2-40B4-BE49-F238E27FC236}">
                <a16:creationId xmlns:a16="http://schemas.microsoft.com/office/drawing/2014/main" id="{0B9EC0A5-8298-4D65-BB65-0E500EE6078A}"/>
              </a:ext>
            </a:extLst>
          </p:cNvPr>
          <p:cNvPicPr>
            <a:picLocks noChangeAspect="1"/>
          </p:cNvPicPr>
          <p:nvPr/>
        </p:nvPicPr>
        <p:blipFill>
          <a:blip r:embed="rId3"/>
          <a:srcRect/>
          <a:stretch/>
        </p:blipFill>
        <p:spPr>
          <a:xfrm>
            <a:off x="6232979" y="1778193"/>
            <a:ext cx="4112089" cy="2105653"/>
          </a:xfrm>
          <a:prstGeom prst="rect">
            <a:avLst/>
          </a:prstGeom>
        </p:spPr>
      </p:pic>
    </p:spTree>
    <p:extLst>
      <p:ext uri="{BB962C8B-B14F-4D97-AF65-F5344CB8AC3E}">
        <p14:creationId xmlns:p14="http://schemas.microsoft.com/office/powerpoint/2010/main" val="18846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Fulfillment time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74647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Discs shop department have the highest fulfillment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fulfillment times is 5 days.</a:t>
            </a:r>
          </a:p>
          <a:p>
            <a:endParaRPr lang="en-US" dirty="0"/>
          </a:p>
          <a:p>
            <a:endParaRPr lang="en-US" dirty="0"/>
          </a:p>
        </p:txBody>
      </p:sp>
      <p:pic>
        <p:nvPicPr>
          <p:cNvPr id="8" name="Content Placeholder 13">
            <a:extLst>
              <a:ext uri="{FF2B5EF4-FFF2-40B4-BE49-F238E27FC236}">
                <a16:creationId xmlns:a16="http://schemas.microsoft.com/office/drawing/2014/main" id="{C04983B3-AE62-4D4C-A76E-1D58DCAAA5A3}"/>
              </a:ext>
            </a:extLst>
          </p:cNvPr>
          <p:cNvPicPr>
            <a:picLocks noChangeAspect="1"/>
          </p:cNvPicPr>
          <p:nvPr/>
        </p:nvPicPr>
        <p:blipFill>
          <a:blip r:embed="rId2"/>
          <a:srcRect/>
          <a:stretch/>
        </p:blipFill>
        <p:spPr>
          <a:xfrm>
            <a:off x="5573268" y="2107261"/>
            <a:ext cx="5703190" cy="3565816"/>
          </a:xfrm>
          <a:prstGeom prst="rect">
            <a:avLst/>
          </a:prstGeom>
        </p:spPr>
      </p:pic>
    </p:spTree>
    <p:extLst>
      <p:ext uri="{BB962C8B-B14F-4D97-AF65-F5344CB8AC3E}">
        <p14:creationId xmlns:p14="http://schemas.microsoft.com/office/powerpoint/2010/main" val="39847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Seasonal trends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sales and profit generated where in Q3 of the year.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Q4 is the lowest in terms of sales.</a:t>
            </a:r>
          </a:p>
          <a:p>
            <a:endParaRPr lang="en-US" dirty="0"/>
          </a:p>
          <a:p>
            <a:pPr marL="285750" indent="-285750">
              <a:buFont typeface="Arial" panose="020B0604020202020204" pitchFamily="34" charset="0"/>
              <a:buChar char="•"/>
            </a:pPr>
            <a:r>
              <a:rPr lang="en-US" dirty="0"/>
              <a:t>Based on this chart, we miss holiday season sales which require immediate attention.</a:t>
            </a:r>
          </a:p>
          <a:p>
            <a:endParaRPr lang="en-US" dirty="0"/>
          </a:p>
          <a:p>
            <a:endParaRPr lang="en-US" dirty="0"/>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5573268" y="2209680"/>
            <a:ext cx="5703190" cy="3360978"/>
          </a:xfrm>
          <a:prstGeom prst="rect">
            <a:avLst/>
          </a:prstGeom>
        </p:spPr>
      </p:pic>
    </p:spTree>
    <p:extLst>
      <p:ext uri="{BB962C8B-B14F-4D97-AF65-F5344CB8AC3E}">
        <p14:creationId xmlns:p14="http://schemas.microsoft.com/office/powerpoint/2010/main" val="17467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14</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LATAM is the highest profit generating market while Europe has the highest net sales.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France and Germany are both our biggest sales and profit generating countries.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Africa is low in both net sales and profit and will need more investigation.</a:t>
            </a:r>
          </a:p>
        </p:txBody>
      </p:sp>
      <p:pic>
        <p:nvPicPr>
          <p:cNvPr id="9" name="Content Placeholder 13">
            <a:extLst>
              <a:ext uri="{FF2B5EF4-FFF2-40B4-BE49-F238E27FC236}">
                <a16:creationId xmlns:a16="http://schemas.microsoft.com/office/drawing/2014/main" id="{3BB730E5-9B3D-43C6-9008-F811A3B2FFC7}"/>
              </a:ext>
            </a:extLst>
          </p:cNvPr>
          <p:cNvPicPr>
            <a:picLocks noChangeAspect="1"/>
          </p:cNvPicPr>
          <p:nvPr/>
        </p:nvPicPr>
        <p:blipFill>
          <a:blip r:embed="rId2"/>
          <a:srcRect/>
          <a:stretch/>
        </p:blipFill>
        <p:spPr>
          <a:xfrm>
            <a:off x="5573268" y="2289388"/>
            <a:ext cx="5703190" cy="3201562"/>
          </a:xfrm>
          <a:prstGeom prst="rect">
            <a:avLst/>
          </a:prstGeom>
        </p:spPr>
      </p:pic>
    </p:spTree>
    <p:extLst>
      <p:ext uri="{BB962C8B-B14F-4D97-AF65-F5344CB8AC3E}">
        <p14:creationId xmlns:p14="http://schemas.microsoft.com/office/powerpoint/2010/main" val="39768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animEffect transition="in" filter="fade">
                                      <p:cBhvr>
                                        <p:cTn id="17"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3139321"/>
          </a:xfrm>
          <a:prstGeom prst="rect">
            <a:avLst/>
          </a:prstGeom>
          <a:noFill/>
        </p:spPr>
        <p:txBody>
          <a:bodyPr wrap="square" rtlCol="0">
            <a:spAutoFit/>
          </a:bodyPr>
          <a:lstStyle/>
          <a:p>
            <a:pPr marL="285750" indent="-285750">
              <a:buFont typeface="Arial" panose="020B0604020202020204" pitchFamily="34" charset="0"/>
              <a:buChar char="•"/>
            </a:pPr>
            <a:r>
              <a:rPr lang="en-US" dirty="0"/>
              <a:t>Among top 5 products by sales our Average profit Is 37%.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(Field &amp; steam sportsman 16 gun fire safe) is the highest profit generating product.</a:t>
            </a:r>
          </a:p>
          <a:p>
            <a:endParaRPr lang="en-US" dirty="0"/>
          </a:p>
          <a:p>
            <a:pPr marL="285750" indent="-285750">
              <a:buFont typeface="Arial" panose="020B0604020202020204" pitchFamily="34" charset="0"/>
              <a:buChar char="•"/>
            </a:pPr>
            <a:r>
              <a:rPr lang="en-US" dirty="0"/>
              <a:t>Fan shop department is the best department in profit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clear that the high sales won’t necessarily generate high profit.</a:t>
            </a:r>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6395191" y="1663807"/>
            <a:ext cx="4059344" cy="4452724"/>
          </a:xfrm>
          <a:prstGeom prst="rect">
            <a:avLst/>
          </a:prstGeom>
        </p:spPr>
      </p:pic>
    </p:spTree>
    <p:extLst>
      <p:ext uri="{BB962C8B-B14F-4D97-AF65-F5344CB8AC3E}">
        <p14:creationId xmlns:p14="http://schemas.microsoft.com/office/powerpoint/2010/main" val="13437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6" end="6"/>
                                            </p:txEl>
                                          </p:spTgt>
                                        </p:tgtEl>
                                        <p:attrNameLst>
                                          <p:attrName>style.visibility</p:attrName>
                                        </p:attrNameLst>
                                      </p:cBhvr>
                                      <p:to>
                                        <p:strVal val="visible"/>
                                      </p:to>
                                    </p:set>
                                    <p:animEffect transition="in" filter="fade">
                                      <p:cBhvr>
                                        <p:cTn id="22"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16</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Supply Chain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6132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pPr algn="ctr"/>
            <a:r>
              <a:rPr lang="en-US" dirty="0"/>
              <a:t>Insights &amp; Recommendations</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17</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Supply Chain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365672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Insights</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Warehouse Delays</a:t>
            </a:r>
            <a:endParaRPr lang="en-US" b="1" dirty="0"/>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Departments are facing delays in order fulfillment, with completion times ranging from </a:t>
            </a:r>
            <a:r>
              <a:rPr lang="en-US" sz="1800" b="1" dirty="0"/>
              <a:t>4 to 7 </a:t>
            </a:r>
            <a:r>
              <a:rPr lang="en-US" sz="1800" dirty="0"/>
              <a:t>days, impacting delivery timelines.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sz="1800" b="1" dirty="0">
                <a:cs typeface="Arial" panose="020B0604020202020204" pitchFamily="34" charset="0"/>
              </a:rPr>
              <a:t>Shipment Delays (2017)</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715873" y="2944368"/>
            <a:ext cx="2743200" cy="2785100"/>
          </a:xfrm>
        </p:spPr>
        <p:txBody>
          <a:bodyPr/>
          <a:lstStyle/>
          <a:p>
            <a:pPr marL="285750" indent="-285750">
              <a:buFont typeface="Wingdings" panose="05000000000000000000" pitchFamily="2" charset="2"/>
              <a:buChar char="q"/>
            </a:pPr>
            <a:r>
              <a:rPr lang="en-US" sz="1800" dirty="0"/>
              <a:t>Same Day: </a:t>
            </a:r>
            <a:r>
              <a:rPr lang="en-US" sz="1800" b="1" dirty="0"/>
              <a:t>18%</a:t>
            </a:r>
            <a:r>
              <a:rPr lang="en-US" sz="1800" dirty="0"/>
              <a:t> of orders delayed (1-2 days average).</a:t>
            </a:r>
          </a:p>
          <a:p>
            <a:pPr marL="285750" indent="-285750">
              <a:buFont typeface="Wingdings" panose="05000000000000000000" pitchFamily="2" charset="2"/>
              <a:buChar char="q"/>
            </a:pPr>
            <a:r>
              <a:rPr lang="en-US" sz="1800" dirty="0"/>
              <a:t>Standard Class: </a:t>
            </a:r>
            <a:r>
              <a:rPr lang="en-US" sz="1800" b="1" dirty="0"/>
              <a:t>25%</a:t>
            </a:r>
            <a:r>
              <a:rPr lang="en-US" sz="1800" dirty="0"/>
              <a:t> of orders delayed (2-3 days average).</a:t>
            </a:r>
          </a:p>
          <a:p>
            <a:pPr marL="285750" indent="-285750">
              <a:buFont typeface="Wingdings" panose="05000000000000000000" pitchFamily="2" charset="2"/>
              <a:buChar char="q"/>
            </a:pPr>
            <a:r>
              <a:rPr lang="en-US" sz="1800" dirty="0"/>
              <a:t>Second Class: </a:t>
            </a:r>
            <a:r>
              <a:rPr lang="en-US" sz="1800" b="1" dirty="0"/>
              <a:t>51%</a:t>
            </a:r>
            <a:r>
              <a:rPr lang="en-US" sz="1800" dirty="0"/>
              <a:t> of orders delayed (3-4 days average).</a:t>
            </a:r>
          </a:p>
          <a:p>
            <a:pPr marL="285750" indent="-285750">
              <a:buFont typeface="Wingdings" panose="05000000000000000000" pitchFamily="2" charset="2"/>
              <a:buChar char="q"/>
            </a:pPr>
            <a:r>
              <a:rPr lang="en-US" sz="1800" dirty="0"/>
              <a:t>First Class: </a:t>
            </a:r>
            <a:r>
              <a:rPr lang="en-US" sz="1800" b="1" dirty="0"/>
              <a:t>83%</a:t>
            </a:r>
            <a:r>
              <a:rPr lang="en-US" sz="1800" dirty="0"/>
              <a:t> of orders delayed (3-4 days average).</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Profit Impact (2017)</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The company lost </a:t>
            </a:r>
            <a:r>
              <a:rPr lang="en-US" sz="1800" b="1" dirty="0"/>
              <a:t>2,410</a:t>
            </a:r>
            <a:r>
              <a:rPr lang="en-US" sz="1800" dirty="0"/>
              <a:t> orders across all shipment types, resulting in </a:t>
            </a:r>
            <a:r>
              <a:rPr lang="en-US" sz="1800" b="1" dirty="0"/>
              <a:t>$160,000 </a:t>
            </a:r>
            <a:r>
              <a:rPr lang="en-US" sz="1800" dirty="0"/>
              <a:t>in lost sales, including </a:t>
            </a:r>
            <a:r>
              <a:rPr lang="en-US" sz="1800" b="1" dirty="0"/>
              <a:t>$42,000 </a:t>
            </a:r>
            <a:r>
              <a:rPr lang="en-US" sz="1800" dirty="0"/>
              <a:t>from First Class and </a:t>
            </a:r>
            <a:r>
              <a:rPr lang="en-US" sz="1800" b="1" dirty="0"/>
              <a:t>$64,000 </a:t>
            </a:r>
            <a:r>
              <a:rPr lang="en-US" sz="1800" dirty="0"/>
              <a:t>from Second Class.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164672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0" end="0"/>
                                            </p:txEl>
                                          </p:spTgt>
                                        </p:tgtEl>
                                        <p:attrNameLst>
                                          <p:attrName>style.visibility</p:attrName>
                                        </p:attrNameLst>
                                      </p:cBhvr>
                                      <p:to>
                                        <p:strVal val="visible"/>
                                      </p:to>
                                    </p:set>
                                    <p:animEffect transition="in" filter="fade">
                                      <p:cBhvr>
                                        <p:cTn id="17" dur="500"/>
                                        <p:tgtEl>
                                          <p:spTgt spid="2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8">
                                            <p:txEl>
                                              <p:pRg st="0" end="0"/>
                                            </p:txEl>
                                          </p:spTgt>
                                        </p:tgtEl>
                                        <p:attrNameLst>
                                          <p:attrName>style.visibility</p:attrName>
                                        </p:attrNameLst>
                                      </p:cBhvr>
                                      <p:to>
                                        <p:strVal val="visible"/>
                                      </p:to>
                                    </p:set>
                                    <p:animEffect transition="in" filter="fade">
                                      <p:cBhvr>
                                        <p:cTn id="22" dur="500"/>
                                        <p:tgtEl>
                                          <p:spTgt spid="78">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8">
                                            <p:txEl>
                                              <p:pRg st="1" end="1"/>
                                            </p:txEl>
                                          </p:spTgt>
                                        </p:tgtEl>
                                        <p:attrNameLst>
                                          <p:attrName>style.visibility</p:attrName>
                                        </p:attrNameLst>
                                      </p:cBhvr>
                                      <p:to>
                                        <p:strVal val="visible"/>
                                      </p:to>
                                    </p:set>
                                    <p:animEffect transition="in" filter="fade">
                                      <p:cBhvr>
                                        <p:cTn id="25" dur="500"/>
                                        <p:tgtEl>
                                          <p:spTgt spid="78">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xEl>
                                              <p:pRg st="2" end="2"/>
                                            </p:txEl>
                                          </p:spTgt>
                                        </p:tgtEl>
                                        <p:attrNameLst>
                                          <p:attrName>style.visibility</p:attrName>
                                        </p:attrNameLst>
                                      </p:cBhvr>
                                      <p:to>
                                        <p:strVal val="visible"/>
                                      </p:to>
                                    </p:set>
                                    <p:animEffect transition="in" filter="fade">
                                      <p:cBhvr>
                                        <p:cTn id="28" dur="500"/>
                                        <p:tgtEl>
                                          <p:spTgt spid="78">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8">
                                            <p:txEl>
                                              <p:pRg st="3" end="3"/>
                                            </p:txEl>
                                          </p:spTgt>
                                        </p:tgtEl>
                                        <p:attrNameLst>
                                          <p:attrName>style.visibility</p:attrName>
                                        </p:attrNameLst>
                                      </p:cBhvr>
                                      <p:to>
                                        <p:strVal val="visible"/>
                                      </p:to>
                                    </p:set>
                                    <p:animEffect transition="in" filter="fade">
                                      <p:cBhvr>
                                        <p:cTn id="31" dur="500"/>
                                        <p:tgtEl>
                                          <p:spTgt spid="78">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2">
                                            <p:txEl>
                                              <p:pRg st="0" end="0"/>
                                            </p:txEl>
                                          </p:spTgt>
                                        </p:tgtEl>
                                        <p:attrNameLst>
                                          <p:attrName>style.visibility</p:attrName>
                                        </p:attrNameLst>
                                      </p:cBhvr>
                                      <p:to>
                                        <p:strVal val="visible"/>
                                      </p:to>
                                    </p:set>
                                    <p:animEffect transition="in" filter="fade">
                                      <p:cBhvr>
                                        <p:cTn id="36" dur="500"/>
                                        <p:tgtEl>
                                          <p:spTgt spid="3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1">
                                            <p:txEl>
                                              <p:pRg st="0" end="0"/>
                                            </p:txEl>
                                          </p:spTgt>
                                        </p:tgtEl>
                                        <p:attrNameLst>
                                          <p:attrName>style.visibility</p:attrName>
                                        </p:attrNameLst>
                                      </p:cBhvr>
                                      <p:to>
                                        <p:strVal val="visible"/>
                                      </p:to>
                                    </p:set>
                                    <p:animEffect transition="in" filter="fade">
                                      <p:cBhvr>
                                        <p:cTn id="41"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Optimize Shipment Modes</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Standardize shipment modes for specific types of orders to improve consistency in delivery times.</a:t>
            </a:r>
          </a:p>
          <a:p>
            <a:pPr marL="285750" indent="-285750">
              <a:buFont typeface="Wingdings" panose="05000000000000000000" pitchFamily="2" charset="2"/>
              <a:buChar char="q"/>
            </a:pPr>
            <a:r>
              <a:rPr lang="en-US" sz="1800" dirty="0"/>
              <a:t>Explore partnerships with reliable carriers to ensure quicker and more consistent shipping options.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Enhance Fulfillment Processes</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Streamline internal processes to reduce order processing times, such as implementing better inventory management systems.</a:t>
            </a:r>
          </a:p>
          <a:p>
            <a:pPr marL="285750" indent="-285750">
              <a:buFont typeface="Wingdings" panose="05000000000000000000" pitchFamily="2" charset="2"/>
              <a:buChar char="q"/>
            </a:pPr>
            <a:r>
              <a:rPr lang="en-US" sz="1800" dirty="0"/>
              <a:t>Consider automating parts of the fulfillment process where possible to reduce manual errors and speed up processing.</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19</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4116602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xEl>
                                              <p:pRg st="1" end="1"/>
                                            </p:txEl>
                                          </p:spTgt>
                                        </p:tgtEl>
                                        <p:attrNameLst>
                                          <p:attrName>style.visibility</p:attrName>
                                        </p:attrNameLst>
                                      </p:cBhvr>
                                      <p:to>
                                        <p:strVal val="visible"/>
                                      </p:to>
                                    </p:set>
                                    <p:animEffect transition="in" filter="fade">
                                      <p:cBhvr>
                                        <p:cTn id="15" dur="500"/>
                                        <p:tgtEl>
                                          <p:spTgt spid="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2">
                                            <p:txEl>
                                              <p:pRg st="0" end="0"/>
                                            </p:txEl>
                                          </p:spTgt>
                                        </p:tgtEl>
                                        <p:attrNameLst>
                                          <p:attrName>style.visibility</p:attrName>
                                        </p:attrNameLst>
                                      </p:cBhvr>
                                      <p:to>
                                        <p:strVal val="visible"/>
                                      </p:to>
                                    </p:set>
                                    <p:animEffect transition="in" filter="fade">
                                      <p:cBhvr>
                                        <p:cTn id="20" dur="500"/>
                                        <p:tgtEl>
                                          <p:spTgt spid="32">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
                                            <p:txEl>
                                              <p:pRg st="0" end="0"/>
                                            </p:txEl>
                                          </p:spTgt>
                                        </p:tgtEl>
                                        <p:attrNameLst>
                                          <p:attrName>style.visibility</p:attrName>
                                        </p:attrNameLst>
                                      </p:cBhvr>
                                      <p:to>
                                        <p:strVal val="visible"/>
                                      </p:to>
                                    </p:set>
                                    <p:animEffect transition="in" filter="fade">
                                      <p:cBhvr>
                                        <p:cTn id="25" dur="500"/>
                                        <p:tgtEl>
                                          <p:spTgt spid="78">
                                            <p:txEl>
                                              <p:pRg st="0" end="0"/>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8">
                                            <p:txEl>
                                              <p:pRg st="1" end="1"/>
                                            </p:txEl>
                                          </p:spTgt>
                                        </p:tgtEl>
                                        <p:attrNameLst>
                                          <p:attrName>style.visibility</p:attrName>
                                        </p:attrNameLst>
                                      </p:cBhvr>
                                      <p:to>
                                        <p:strVal val="visible"/>
                                      </p:to>
                                    </p:set>
                                    <p:animEffect transition="in" filter="fade">
                                      <p:cBhvr>
                                        <p:cTn id="28" dur="500"/>
                                        <p:tgtEl>
                                          <p:spTgt spid="7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Business</a:t>
            </a:r>
          </a:p>
          <a:p>
            <a:r>
              <a:rPr lang="en-US" dirty="0"/>
              <a:t>Task</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Summary of the Analysis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116000" y="4319944"/>
            <a:ext cx="2512632" cy="630936"/>
          </a:xfrm>
        </p:spPr>
        <p:txBody>
          <a:bodyPr/>
          <a:lstStyle/>
          <a:p>
            <a:r>
              <a:rPr lang="en-US" sz="1800" dirty="0"/>
              <a:t>Insights &amp;</a:t>
            </a:r>
          </a:p>
          <a:p>
            <a:r>
              <a:rPr lang="en-US" sz="1800" dirty="0"/>
              <a:t>Recommendations</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Reference &amp; Contact info</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Supply Chain</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xEl>
                                              <p:pRg st="1" end="1"/>
                                            </p:txEl>
                                          </p:spTgt>
                                        </p:tgtEl>
                                        <p:attrNameLst>
                                          <p:attrName>style.visibility</p:attrName>
                                        </p:attrNameLst>
                                      </p:cBhvr>
                                      <p:to>
                                        <p:strVal val="visible"/>
                                      </p:to>
                                    </p:set>
                                    <p:animEffect transition="in" filter="fade">
                                      <p:cBhvr>
                                        <p:cTn id="28" dur="500"/>
                                        <p:tgtEl>
                                          <p:spTgt spid="11">
                                            <p:txEl>
                                              <p:pRg st="1" end="1"/>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xEl>
                                              <p:pRg st="0" end="0"/>
                                            </p:txEl>
                                          </p:spTgt>
                                        </p:tgtEl>
                                        <p:attrNameLst>
                                          <p:attrName>style.visibility</p:attrName>
                                        </p:attrNameLst>
                                      </p:cBhvr>
                                      <p:to>
                                        <p:strVal val="visible"/>
                                      </p:to>
                                    </p:set>
                                    <p:animEffect transition="in" filter="fade">
                                      <p:cBhvr>
                                        <p:cTn id="33"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P spid="10" grpId="0" build="p"/>
      <p:bldP spid="11" grpId="0" uiExpand="1" build="p"/>
      <p:bldP spid="1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b="1" dirty="0">
                <a:effectLst/>
                <a:ea typeface="Calibri" panose="020F0502020204030204" pitchFamily="34" charset="0"/>
              </a:rPr>
              <a:t>Monitor and Adapt</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Continuously monitor fulfillment performance metrics and gather customer feedback to adapt strategies as needed.</a:t>
            </a:r>
          </a:p>
          <a:p>
            <a:pPr marL="285750" indent="-285750">
              <a:buFont typeface="Wingdings" panose="05000000000000000000" pitchFamily="2" charset="2"/>
              <a:buChar char="q"/>
            </a:pPr>
            <a:r>
              <a:rPr lang="en-US" sz="1800" dirty="0"/>
              <a:t>Regularly review and analyze shipping data to identify patterns and make data-driven adjustments.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sz="1800" b="1" dirty="0">
                <a:cs typeface="Arial" panose="020B0604020202020204" pitchFamily="34" charset="0"/>
              </a:rPr>
              <a:t>Warehouse construction</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600576" y="2944368"/>
            <a:ext cx="3019424" cy="2999232"/>
          </a:xfrm>
        </p:spPr>
        <p:txBody>
          <a:bodyPr/>
          <a:lstStyle/>
          <a:p>
            <a:pPr marL="285750" indent="-285750">
              <a:buFont typeface="Wingdings" panose="05000000000000000000" pitchFamily="2" charset="2"/>
              <a:buChar char="q"/>
            </a:pPr>
            <a:r>
              <a:rPr lang="en-US" sz="1800" b="1" u="sng" dirty="0"/>
              <a:t>France</a:t>
            </a:r>
            <a:r>
              <a:rPr lang="en-US" sz="1800" dirty="0"/>
              <a:t> and </a:t>
            </a:r>
            <a:r>
              <a:rPr lang="en-US" sz="1800" b="1" u="sng" dirty="0"/>
              <a:t>Germany</a:t>
            </a:r>
            <a:r>
              <a:rPr lang="en-US" sz="1800" dirty="0"/>
              <a:t> are both our biggest sales and profit generating countries. So, consider building a new warehouse in Europe in minimize the delays therefore increase the sales.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b="1" dirty="0">
                <a:cs typeface="Arial" panose="020B0604020202020204" pitchFamily="34" charset="0"/>
              </a:rPr>
              <a:t>Set Clear Expectations</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Improve communication with customers regarding expected delivery times and any potential delays.</a:t>
            </a:r>
          </a:p>
          <a:p>
            <a:pPr marL="285750" indent="-285750">
              <a:buFont typeface="Wingdings" panose="05000000000000000000" pitchFamily="2" charset="2"/>
              <a:buChar char="q"/>
            </a:pPr>
            <a:r>
              <a:rPr lang="en-US" sz="1800" dirty="0"/>
              <a:t>Provide real-time tracking updates to enhance customer confidence in the delivery process.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20</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2740018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fade">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7">
                                            <p:txEl>
                                              <p:pRg st="0" end="0"/>
                                            </p:txEl>
                                          </p:spTgt>
                                        </p:tgtEl>
                                        <p:attrNameLst>
                                          <p:attrName>style.visibility</p:attrName>
                                        </p:attrNameLst>
                                      </p:cBhvr>
                                      <p:to>
                                        <p:strVal val="visible"/>
                                      </p:to>
                                    </p:set>
                                    <p:animEffect transition="in" filter="fade">
                                      <p:cBhvr>
                                        <p:cTn id="12" dur="500"/>
                                        <p:tgtEl>
                                          <p:spTgt spid="77">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77">
                                            <p:txEl>
                                              <p:pRg st="1" end="1"/>
                                            </p:txEl>
                                          </p:spTgt>
                                        </p:tgtEl>
                                        <p:attrNameLst>
                                          <p:attrName>style.visibility</p:attrName>
                                        </p:attrNameLst>
                                      </p:cBhvr>
                                      <p:to>
                                        <p:strVal val="visible"/>
                                      </p:to>
                                    </p:set>
                                    <p:animEffect transition="in" filter="fade">
                                      <p:cBhvr>
                                        <p:cTn id="15" dur="500"/>
                                        <p:tgtEl>
                                          <p:spTgt spid="77">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8">
                                            <p:txEl>
                                              <p:pRg st="0" end="0"/>
                                            </p:txEl>
                                          </p:spTgt>
                                        </p:tgtEl>
                                        <p:attrNameLst>
                                          <p:attrName>style.visibility</p:attrName>
                                        </p:attrNameLst>
                                      </p:cBhvr>
                                      <p:to>
                                        <p:strVal val="visible"/>
                                      </p:to>
                                    </p:set>
                                    <p:animEffect transition="in" filter="fade">
                                      <p:cBhvr>
                                        <p:cTn id="25" dur="500"/>
                                        <p:tgtEl>
                                          <p:spTgt spid="7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2">
                                            <p:txEl>
                                              <p:pRg st="0" end="0"/>
                                            </p:txEl>
                                          </p:spTgt>
                                        </p:tgtEl>
                                        <p:attrNameLst>
                                          <p:attrName>style.visibility</p:attrName>
                                        </p:attrNameLst>
                                      </p:cBhvr>
                                      <p:to>
                                        <p:strVal val="visible"/>
                                      </p:to>
                                    </p:set>
                                    <p:animEffect transition="in" filter="fade">
                                      <p:cBhvr>
                                        <p:cTn id="30" dur="500"/>
                                        <p:tgtEl>
                                          <p:spTgt spid="3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1">
                                            <p:txEl>
                                              <p:pRg st="0" end="0"/>
                                            </p:txEl>
                                          </p:spTgt>
                                        </p:tgtEl>
                                        <p:attrNameLst>
                                          <p:attrName>style.visibility</p:attrName>
                                        </p:attrNameLst>
                                      </p:cBhvr>
                                      <p:to>
                                        <p:strVal val="visible"/>
                                      </p:to>
                                    </p:set>
                                    <p:animEffect transition="in" filter="fade">
                                      <p:cBhvr>
                                        <p:cTn id="35" dur="500"/>
                                        <p:tgtEl>
                                          <p:spTgt spid="31">
                                            <p:txEl>
                                              <p:pRg st="0" end="0"/>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1">
                                            <p:txEl>
                                              <p:pRg st="1" end="1"/>
                                            </p:txEl>
                                          </p:spTgt>
                                        </p:tgtEl>
                                        <p:attrNameLst>
                                          <p:attrName>style.visibility</p:attrName>
                                        </p:attrNameLst>
                                      </p:cBhvr>
                                      <p:to>
                                        <p:strVal val="visible"/>
                                      </p:to>
                                    </p:set>
                                    <p:animEffect transition="in" filter="fade">
                                      <p:cBhvr>
                                        <p:cTn id="38"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118614"/>
            <a:ext cx="4959821" cy="1162762"/>
          </a:xfrm>
        </p:spPr>
        <p:txBody>
          <a:bodyPr/>
          <a:lstStyle/>
          <a:p>
            <a:r>
              <a:rPr lang="en-US" sz="4000" dirty="0">
                <a:latin typeface="Times New Roman" panose="02020603050405020304" pitchFamily="18" charset="0"/>
                <a:cs typeface="Times New Roman" panose="02020603050405020304" pitchFamily="18" charset="0"/>
              </a:rPr>
              <a:t>Reference &amp; Contact Info</a:t>
            </a:r>
            <a:br>
              <a:rPr lang="en-US" dirty="0"/>
            </a:br>
            <a:br>
              <a:rPr lang="en-US" dirty="0"/>
            </a:br>
            <a:endParaRPr lang="en-US"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srcRect l="18277" r="18277"/>
          <a:stretch/>
        </p:blipFill>
        <p:spPr>
          <a:xfrm>
            <a:off x="0" y="0"/>
            <a:ext cx="4351128" cy="6858000"/>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78024" y="2281376"/>
            <a:ext cx="4959821" cy="2967280"/>
          </a:xfrm>
        </p:spPr>
        <p:txBody>
          <a:bodyPr/>
          <a:lstStyle/>
          <a:p>
            <a:r>
              <a:rPr lang="en-US" sz="2400" b="1" dirty="0"/>
              <a:t>Team Members:</a:t>
            </a:r>
          </a:p>
          <a:p>
            <a:pPr marL="285750" indent="-285750">
              <a:buFont typeface="Wingdings" panose="05000000000000000000" pitchFamily="2" charset="2"/>
              <a:buChar char="q"/>
            </a:pPr>
            <a:r>
              <a:rPr lang="en-US" sz="1800" u="sng" dirty="0"/>
              <a:t>Asmaa Ahmed</a:t>
            </a:r>
          </a:p>
          <a:p>
            <a:pPr marL="971550" lvl="1" indent="-285750">
              <a:buFont typeface="Wingdings" panose="05000000000000000000" pitchFamily="2" charset="2"/>
              <a:buChar char="§"/>
            </a:pPr>
            <a:r>
              <a:rPr lang="en-US" sz="1600" dirty="0"/>
              <a:t>WhatsApp: 01061658064</a:t>
            </a:r>
          </a:p>
          <a:p>
            <a:pPr marL="285750" indent="-285750">
              <a:buFont typeface="Wingdings" panose="05000000000000000000" pitchFamily="2" charset="2"/>
              <a:buChar char="q"/>
            </a:pPr>
            <a:r>
              <a:rPr lang="en-US" sz="1800" u="sng" dirty="0"/>
              <a:t>Amir Mohammed</a:t>
            </a:r>
          </a:p>
          <a:p>
            <a:pPr marL="971550" lvl="1" indent="-285750">
              <a:buFont typeface="Wingdings" panose="05000000000000000000" pitchFamily="2" charset="2"/>
              <a:buChar char="§"/>
            </a:pPr>
            <a:r>
              <a:rPr lang="en-US" sz="1600" dirty="0"/>
              <a:t>WhatsApp: 01064035458</a:t>
            </a:r>
          </a:p>
          <a:p>
            <a:pPr marL="285750" indent="-285750">
              <a:buFont typeface="Wingdings" panose="05000000000000000000" pitchFamily="2" charset="2"/>
              <a:buChar char="q"/>
            </a:pPr>
            <a:r>
              <a:rPr lang="en-US" sz="1800" u="sng" dirty="0"/>
              <a:t>Nariman Abdo Khalil</a:t>
            </a:r>
          </a:p>
          <a:p>
            <a:pPr marL="971550" lvl="1" indent="-285750">
              <a:buFont typeface="Wingdings" panose="05000000000000000000" pitchFamily="2" charset="2"/>
              <a:buChar char="§"/>
            </a:pPr>
            <a:r>
              <a:rPr lang="en-US" sz="1600" dirty="0"/>
              <a:t>WhatsApp: 01093344115</a:t>
            </a:r>
            <a:endParaRPr lang="en-US" sz="1200" dirty="0"/>
          </a:p>
          <a:p>
            <a:pPr marL="285750" indent="-285750">
              <a:buFont typeface="Wingdings" panose="05000000000000000000" pitchFamily="2" charset="2"/>
              <a:buChar char="q"/>
            </a:pPr>
            <a:r>
              <a:rPr lang="en-US" sz="1800" u="sng" dirty="0"/>
              <a:t>Mahmoud Abdullah</a:t>
            </a:r>
          </a:p>
          <a:p>
            <a:pPr marL="971550" lvl="1" indent="-285750">
              <a:buFont typeface="Wingdings" panose="05000000000000000000" pitchFamily="2" charset="2"/>
              <a:buChar char="§"/>
            </a:pPr>
            <a:r>
              <a:rPr lang="en-US" sz="1600" dirty="0"/>
              <a:t>WhatsApp: 01142519662</a:t>
            </a:r>
          </a:p>
          <a:p>
            <a:pPr marL="971550" lvl="1" indent="-285750">
              <a:buFont typeface="Wingdings" panose="05000000000000000000" pitchFamily="2" charset="2"/>
              <a:buChar char="q"/>
            </a:pPr>
            <a:endParaRPr lang="en-US" sz="1600" u="sng" dirty="0"/>
          </a:p>
          <a:p>
            <a:endParaRPr lang="en-US" u="sng"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21</a:t>
            </a:fld>
            <a:endParaRPr lang="en-US" dirty="0"/>
          </a:p>
        </p:txBody>
      </p:sp>
    </p:spTree>
    <p:extLst>
      <p:ext uri="{BB962C8B-B14F-4D97-AF65-F5344CB8AC3E}">
        <p14:creationId xmlns:p14="http://schemas.microsoft.com/office/powerpoint/2010/main" val="591722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fade">
                                      <p:cBhvr>
                                        <p:cTn id="16" dur="500"/>
                                        <p:tgtEl>
                                          <p:spTgt spid="3">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fade">
                                      <p:cBhvr>
                                        <p:cTn id="24" dur="500"/>
                                        <p:tgtEl>
                                          <p:spTgt spid="3">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fade">
                                      <p:cBhvr>
                                        <p:cTn id="30" dur="500"/>
                                        <p:tgtEl>
                                          <p:spTgt spid="3">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2650455"/>
            <a:ext cx="3602736" cy="1161288"/>
          </a:xfrm>
        </p:spPr>
        <p:txBody>
          <a:bodyPr/>
          <a:lstStyle/>
          <a:p>
            <a:r>
              <a:rPr lang="en-US" dirty="0">
                <a:latin typeface="Times New Roman" panose="02020603050405020304" pitchFamily="18" charset="0"/>
                <a:cs typeface="Times New Roman" panose="02020603050405020304" pitchFamily="18" charset="0"/>
              </a:rPr>
              <a:t>Thank you</a:t>
            </a:r>
          </a:p>
        </p:txBody>
      </p:sp>
      <p:pic>
        <p:nvPicPr>
          <p:cNvPr id="17" name="Picture 16">
            <a:extLst>
              <a:ext uri="{FF2B5EF4-FFF2-40B4-BE49-F238E27FC236}">
                <a16:creationId xmlns:a16="http://schemas.microsoft.com/office/drawing/2014/main" id="{136F7F24-61CE-47CB-8BF8-4A8212D95A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a:stretch/>
        </p:blipFill>
        <p:spPr>
          <a:xfrm>
            <a:off x="5050329" y="1146810"/>
            <a:ext cx="5870746" cy="4168578"/>
          </a:xfrm>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673352"/>
            <a:ext cx="5038344" cy="170992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752344"/>
            <a:ext cx="5010912" cy="2432304"/>
          </a:xfrm>
        </p:spPr>
        <p:txBody>
          <a:bodyPr/>
          <a:lstStyle/>
          <a:p>
            <a:r>
              <a:rPr lang="en-US" dirty="0"/>
              <a:t>Our Company (Just In Time) sells products across multiple regions, including Europe, Latin America (LATAM), and Pacific Asia. They deal in various product categories such as Sporting Goods, Women's Apparel, and Fitness. The company operates two main warehouses in Puerto Rico and the USA, which handle the storage and shipment of products to customers worldwide.</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5" name="Picture Placeholder 14">
            <a:extLst>
              <a:ext uri="{FF2B5EF4-FFF2-40B4-BE49-F238E27FC236}">
                <a16:creationId xmlns:a16="http://schemas.microsoft.com/office/drawing/2014/main" id="{1FBE8E37-010C-4F80-9408-5E9CFF203F8B}"/>
              </a:ext>
            </a:extLst>
          </p:cNvPr>
          <p:cNvPicPr>
            <a:picLocks noGrp="1" noChangeAspect="1"/>
          </p:cNvPicPr>
          <p:nvPr>
            <p:ph type="pic" sz="quarter" idx="13"/>
          </p:nvPr>
        </p:nvPicPr>
        <p:blipFill rotWithShape="1">
          <a:blip r:embed="rId2"/>
          <a:srcRect l="4800" t="667" r="63246" b="-667"/>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58952" y="450723"/>
            <a:ext cx="3017520" cy="1938528"/>
          </a:xfrm>
        </p:spPr>
        <p:txBody>
          <a:bodyPr/>
          <a:lstStyle/>
          <a:p>
            <a:r>
              <a:rPr lang="en-US" sz="5400" dirty="0">
                <a:latin typeface="Times New Roman" panose="02020603050405020304" pitchFamily="18" charset="0"/>
                <a:cs typeface="Times New Roman" panose="02020603050405020304" pitchFamily="18" charset="0"/>
              </a:rPr>
              <a:t>Business Task</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58952" y="2814828"/>
            <a:ext cx="4070223" cy="3617976"/>
          </a:xfrm>
        </p:spPr>
        <p:txBody>
          <a:bodyPr/>
          <a:lstStyle/>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Analyzing shipment performance across different regions and shipment modes.</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What is the average fulfillment time for orders, and how does it impact overall warehouse performance?</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Understanding the impact of seasonality on sales and profitability to better prepare for demand fluctuations.</a:t>
            </a:r>
          </a:p>
        </p:txBody>
      </p:sp>
      <p:pic>
        <p:nvPicPr>
          <p:cNvPr id="10" name="Picture Placeholder 9">
            <a:extLst>
              <a:ext uri="{FF2B5EF4-FFF2-40B4-BE49-F238E27FC236}">
                <a16:creationId xmlns:a16="http://schemas.microsoft.com/office/drawing/2014/main" id="{3863FCC8-736D-4699-8B64-117A38CC8D97}"/>
              </a:ext>
            </a:extLst>
          </p:cNvPr>
          <p:cNvPicPr>
            <a:picLocks noGrp="1" noChangeAspect="1"/>
          </p:cNvPicPr>
          <p:nvPr>
            <p:ph type="pic" sz="quarter" idx="10"/>
          </p:nvPr>
        </p:nvPicPr>
        <p:blipFill rotWithShape="1">
          <a:blip r:embed="rId2"/>
          <a:srcRect l="7925" r="7925"/>
          <a:stretch/>
        </p:blipFill>
        <p:spPr/>
      </p:pic>
    </p:spTree>
    <p:extLst>
      <p:ext uri="{BB962C8B-B14F-4D97-AF65-F5344CB8AC3E}">
        <p14:creationId xmlns:p14="http://schemas.microsoft.com/office/powerpoint/2010/main" val="375226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3B505C51-A9C7-4923-94D4-997F3167F364}"/>
              </a:ext>
            </a:extLst>
          </p:cNvPr>
          <p:cNvSpPr>
            <a:spLocks noGrp="1"/>
          </p:cNvSpPr>
          <p:nvPr>
            <p:ph type="title"/>
          </p:nvPr>
        </p:nvSpPr>
        <p:spPr/>
        <p:txBody>
          <a:bodyPr/>
          <a:lstStyle/>
          <a:p>
            <a:r>
              <a:rPr lang="en-US" dirty="0"/>
              <a:t>Data Processing</a:t>
            </a:r>
          </a:p>
        </p:txBody>
      </p:sp>
      <p:sp>
        <p:nvSpPr>
          <p:cNvPr id="18" name="Text Placeholder 17">
            <a:extLst>
              <a:ext uri="{FF2B5EF4-FFF2-40B4-BE49-F238E27FC236}">
                <a16:creationId xmlns:a16="http://schemas.microsoft.com/office/drawing/2014/main" id="{01382576-8F0B-467E-B5A2-3874AB6E894D}"/>
              </a:ext>
            </a:extLst>
          </p:cNvPr>
          <p:cNvSpPr>
            <a:spLocks noGrp="1"/>
          </p:cNvSpPr>
          <p:nvPr>
            <p:ph type="body" sz="quarter" idx="14"/>
          </p:nvPr>
        </p:nvSpPr>
        <p:spPr/>
        <p:txBody>
          <a:bodyPr/>
          <a:lstStyle/>
          <a:p>
            <a:pPr algn="ctr"/>
            <a:r>
              <a:rPr lang="en-US" dirty="0"/>
              <a:t>Data Cleaning</a:t>
            </a:r>
          </a:p>
        </p:txBody>
      </p:sp>
      <p:sp>
        <p:nvSpPr>
          <p:cNvPr id="19" name="Text Placeholder 18">
            <a:extLst>
              <a:ext uri="{FF2B5EF4-FFF2-40B4-BE49-F238E27FC236}">
                <a16:creationId xmlns:a16="http://schemas.microsoft.com/office/drawing/2014/main" id="{23430A76-7C4A-446B-B5ED-F9B3B9B5C0E2}"/>
              </a:ext>
            </a:extLst>
          </p:cNvPr>
          <p:cNvSpPr>
            <a:spLocks noGrp="1"/>
          </p:cNvSpPr>
          <p:nvPr>
            <p:ph type="body" sz="quarter" idx="19"/>
          </p:nvPr>
        </p:nvSpPr>
        <p:spPr/>
        <p:txBody>
          <a:bodyPr/>
          <a:lstStyle/>
          <a:p>
            <a:pPr algn="ctr"/>
            <a:r>
              <a:rPr lang="en-US" dirty="0"/>
              <a:t>Data Modeling </a:t>
            </a:r>
          </a:p>
        </p:txBody>
      </p:sp>
      <p:pic>
        <p:nvPicPr>
          <p:cNvPr id="24" name="Content Placeholder 23">
            <a:extLst>
              <a:ext uri="{FF2B5EF4-FFF2-40B4-BE49-F238E27FC236}">
                <a16:creationId xmlns:a16="http://schemas.microsoft.com/office/drawing/2014/main" id="{1E69D4D0-4632-401B-A37F-A4146E7ED810}"/>
              </a:ext>
            </a:extLst>
          </p:cNvPr>
          <p:cNvPicPr>
            <a:picLocks noGrp="1" noChangeAspect="1"/>
          </p:cNvPicPr>
          <p:nvPr>
            <p:ph sz="half" idx="20"/>
          </p:nvPr>
        </p:nvPicPr>
        <p:blipFill>
          <a:blip r:embed="rId2"/>
          <a:stretch>
            <a:fillRect/>
          </a:stretch>
        </p:blipFill>
        <p:spPr>
          <a:xfrm>
            <a:off x="6834816" y="2807209"/>
            <a:ext cx="4140532" cy="3059684"/>
          </a:xfrm>
        </p:spPr>
      </p:pic>
      <p:sp>
        <p:nvSpPr>
          <p:cNvPr id="22" name="Content Placeholder 21">
            <a:extLst>
              <a:ext uri="{FF2B5EF4-FFF2-40B4-BE49-F238E27FC236}">
                <a16:creationId xmlns:a16="http://schemas.microsoft.com/office/drawing/2014/main" id="{B8D54B2A-B657-4DB5-95F6-2E4938138CC4}"/>
              </a:ext>
            </a:extLst>
          </p:cNvPr>
          <p:cNvSpPr>
            <a:spLocks noGrp="1"/>
          </p:cNvSpPr>
          <p:nvPr>
            <p:ph sz="half" idx="2"/>
          </p:nvPr>
        </p:nvSpPr>
        <p:spPr/>
        <p:txBody>
          <a:bodyPr/>
          <a:lstStyle/>
          <a:p>
            <a:pPr marL="285750" indent="-285750">
              <a:buFont typeface="Wingdings" panose="05000000000000000000" pitchFamily="2" charset="2"/>
              <a:buChar char="q"/>
            </a:pPr>
            <a:r>
              <a:rPr lang="en-US" dirty="0"/>
              <a:t>We applied cleansing processes to the raw data to ensure data quality, accuracy and consistency.</a:t>
            </a:r>
          </a:p>
          <a:p>
            <a:pPr marL="285750" indent="-285750">
              <a:buFont typeface="Wingdings" panose="05000000000000000000" pitchFamily="2" charset="2"/>
              <a:buChar char="q"/>
            </a:pPr>
            <a:r>
              <a:rPr lang="en-US" dirty="0"/>
              <a:t>These processes includes:</a:t>
            </a:r>
          </a:p>
          <a:p>
            <a:pPr marL="560070" lvl="1" indent="-285750">
              <a:buFont typeface="Wingdings" panose="05000000000000000000" pitchFamily="2" charset="2"/>
              <a:buChar char="§"/>
            </a:pPr>
            <a:r>
              <a:rPr lang="en-US" dirty="0"/>
              <a:t>Changing all columns data type to its appropriate type.</a:t>
            </a:r>
          </a:p>
          <a:p>
            <a:pPr marL="560070" lvl="1" indent="-285750">
              <a:buFont typeface="Wingdings" panose="05000000000000000000" pitchFamily="2" charset="2"/>
              <a:buChar char="§"/>
            </a:pPr>
            <a:r>
              <a:rPr lang="en-US" dirty="0"/>
              <a:t>Removed any duplicated rows.</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One of the problems that we faced in the data is the date format which we fixed so we can start our Analysis. </a:t>
            </a:r>
          </a:p>
          <a:p>
            <a:pPr lvl="1" indent="0">
              <a:buNone/>
            </a:pPr>
            <a:endParaRPr lang="en-US" dirty="0"/>
          </a:p>
          <a:p>
            <a:endParaRPr lang="en-US" dirty="0"/>
          </a:p>
          <a:p>
            <a:endParaRPr lang="en-US" dirty="0"/>
          </a:p>
          <a:p>
            <a:endParaRPr lang="en-US" dirty="0"/>
          </a:p>
        </p:txBody>
      </p:sp>
      <p:pic>
        <p:nvPicPr>
          <p:cNvPr id="26" name="Picture 25">
            <a:extLst>
              <a:ext uri="{FF2B5EF4-FFF2-40B4-BE49-F238E27FC236}">
                <a16:creationId xmlns:a16="http://schemas.microsoft.com/office/drawing/2014/main" id="{561EEF05-4EF2-434C-BE7D-D8ABC60B26BA}"/>
              </a:ext>
            </a:extLst>
          </p:cNvPr>
          <p:cNvPicPr>
            <a:picLocks noChangeAspect="1"/>
          </p:cNvPicPr>
          <p:nvPr/>
        </p:nvPicPr>
        <p:blipFill>
          <a:blip r:embed="rId3"/>
          <a:stretch>
            <a:fillRect/>
          </a:stretch>
        </p:blipFill>
        <p:spPr>
          <a:xfrm>
            <a:off x="1216652" y="5305546"/>
            <a:ext cx="1533739" cy="438211"/>
          </a:xfrm>
          <a:prstGeom prst="rect">
            <a:avLst/>
          </a:prstGeom>
        </p:spPr>
      </p:pic>
      <p:pic>
        <p:nvPicPr>
          <p:cNvPr id="28" name="Picture 27">
            <a:extLst>
              <a:ext uri="{FF2B5EF4-FFF2-40B4-BE49-F238E27FC236}">
                <a16:creationId xmlns:a16="http://schemas.microsoft.com/office/drawing/2014/main" id="{17D4B00A-A81E-405F-88D5-F68FCB5716F3}"/>
              </a:ext>
            </a:extLst>
          </p:cNvPr>
          <p:cNvPicPr>
            <a:picLocks noChangeAspect="1"/>
          </p:cNvPicPr>
          <p:nvPr/>
        </p:nvPicPr>
        <p:blipFill>
          <a:blip r:embed="rId4"/>
          <a:stretch>
            <a:fillRect/>
          </a:stretch>
        </p:blipFill>
        <p:spPr>
          <a:xfrm>
            <a:off x="3735284" y="5305546"/>
            <a:ext cx="1552792" cy="409632"/>
          </a:xfrm>
          <a:prstGeom prst="rect">
            <a:avLst/>
          </a:prstGeom>
        </p:spPr>
      </p:pic>
      <p:sp>
        <p:nvSpPr>
          <p:cNvPr id="32" name="Arrow: Right 31">
            <a:extLst>
              <a:ext uri="{FF2B5EF4-FFF2-40B4-BE49-F238E27FC236}">
                <a16:creationId xmlns:a16="http://schemas.microsoft.com/office/drawing/2014/main" id="{64612816-BD3D-4C42-A40B-65F2614CA97C}"/>
              </a:ext>
            </a:extLst>
          </p:cNvPr>
          <p:cNvSpPr/>
          <p:nvPr/>
        </p:nvSpPr>
        <p:spPr>
          <a:xfrm>
            <a:off x="3017661" y="5374215"/>
            <a:ext cx="450352" cy="272294"/>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n w="0"/>
              <a:gradFill>
                <a:gsLst>
                  <a:gs pos="21000">
                    <a:srgbClr val="53575C"/>
                  </a:gs>
                  <a:gs pos="88000">
                    <a:srgbClr val="C5C7CA"/>
                  </a:gs>
                </a:gsLst>
                <a:lin ang="5400000"/>
              </a:gradFill>
            </a:endParaRPr>
          </a:p>
        </p:txBody>
      </p:sp>
      <p:sp>
        <p:nvSpPr>
          <p:cNvPr id="33" name="Slide Number Placeholder 3">
            <a:extLst>
              <a:ext uri="{FF2B5EF4-FFF2-40B4-BE49-F238E27FC236}">
                <a16:creationId xmlns:a16="http://schemas.microsoft.com/office/drawing/2014/main" id="{E7FA8E8E-631F-4E83-9F12-37509C6388F9}"/>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5</a:t>
            </a:fld>
            <a:endParaRPr lang="en-US" dirty="0"/>
          </a:p>
        </p:txBody>
      </p:sp>
      <p:sp>
        <p:nvSpPr>
          <p:cNvPr id="34" name="Footer Placeholder 2">
            <a:extLst>
              <a:ext uri="{FF2B5EF4-FFF2-40B4-BE49-F238E27FC236}">
                <a16:creationId xmlns:a16="http://schemas.microsoft.com/office/drawing/2014/main" id="{14876B11-644B-4077-A2C5-68300E8A7685}"/>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35" name="Date Placeholder 1">
            <a:extLst>
              <a:ext uri="{FF2B5EF4-FFF2-40B4-BE49-F238E27FC236}">
                <a16:creationId xmlns:a16="http://schemas.microsoft.com/office/drawing/2014/main" id="{A9FD04EE-9EEC-46C4-9E38-D35854C8FAE7}"/>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527170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xEl>
                                              <p:pRg st="0" end="0"/>
                                            </p:txEl>
                                          </p:spTgt>
                                        </p:tgtEl>
                                        <p:attrNameLst>
                                          <p:attrName>style.visibility</p:attrName>
                                        </p:attrNameLst>
                                      </p:cBhvr>
                                      <p:to>
                                        <p:strVal val="visible"/>
                                      </p:to>
                                    </p:set>
                                    <p:animEffect transition="in" filter="fade">
                                      <p:cBhvr>
                                        <p:cTn id="12" dur="500"/>
                                        <p:tgtEl>
                                          <p:spTgt spid="2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
                                            <p:txEl>
                                              <p:pRg st="1" end="1"/>
                                            </p:txEl>
                                          </p:spTgt>
                                        </p:tgtEl>
                                        <p:attrNameLst>
                                          <p:attrName>style.visibility</p:attrName>
                                        </p:attrNameLst>
                                      </p:cBhvr>
                                      <p:to>
                                        <p:strVal val="visible"/>
                                      </p:to>
                                    </p:set>
                                    <p:animEffect transition="in" filter="fade">
                                      <p:cBhvr>
                                        <p:cTn id="17" dur="500"/>
                                        <p:tgtEl>
                                          <p:spTgt spid="22">
                                            <p:txEl>
                                              <p:pRg st="1" end="1"/>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
                                            <p:txEl>
                                              <p:pRg st="2" end="2"/>
                                            </p:txEl>
                                          </p:spTgt>
                                        </p:tgtEl>
                                        <p:attrNameLst>
                                          <p:attrName>style.visibility</p:attrName>
                                        </p:attrNameLst>
                                      </p:cBhvr>
                                      <p:to>
                                        <p:strVal val="visible"/>
                                      </p:to>
                                    </p:set>
                                    <p:animEffect transition="in" filter="fade">
                                      <p:cBhvr>
                                        <p:cTn id="20" dur="500"/>
                                        <p:tgtEl>
                                          <p:spTgt spid="22">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xEl>
                                              <p:pRg st="3" end="3"/>
                                            </p:txEl>
                                          </p:spTgt>
                                        </p:tgtEl>
                                        <p:attrNameLst>
                                          <p:attrName>style.visibility</p:attrName>
                                        </p:attrNameLst>
                                      </p:cBhvr>
                                      <p:to>
                                        <p:strVal val="visible"/>
                                      </p:to>
                                    </p:set>
                                    <p:animEffect transition="in" filter="fade">
                                      <p:cBhvr>
                                        <p:cTn id="23" dur="500"/>
                                        <p:tgtEl>
                                          <p:spTgt spid="22">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2">
                                            <p:txEl>
                                              <p:pRg st="5" end="5"/>
                                            </p:txEl>
                                          </p:spTgt>
                                        </p:tgtEl>
                                        <p:attrNameLst>
                                          <p:attrName>style.visibility</p:attrName>
                                        </p:attrNameLst>
                                      </p:cBhvr>
                                      <p:to>
                                        <p:strVal val="visible"/>
                                      </p:to>
                                    </p:set>
                                    <p:animEffect transition="in" filter="fade">
                                      <p:cBhvr>
                                        <p:cTn id="28" dur="500"/>
                                        <p:tgtEl>
                                          <p:spTgt spid="22">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1" presetClass="entr" presetSubtype="1" fill="hold" nodeType="click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heel(1)">
                                      <p:cBhvr>
                                        <p:cTn id="4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B3FEC-AA20-40AC-B4C8-8101BA205970}"/>
              </a:ext>
            </a:extLst>
          </p:cNvPr>
          <p:cNvSpPr>
            <a:spLocks noGrp="1"/>
          </p:cNvSpPr>
          <p:nvPr>
            <p:ph type="title"/>
          </p:nvPr>
        </p:nvSpPr>
        <p:spPr/>
        <p:txBody>
          <a:bodyPr/>
          <a:lstStyle/>
          <a:p>
            <a:pPr algn="ctr"/>
            <a:r>
              <a:rPr lang="en-US" dirty="0"/>
              <a:t>Analysis Summary </a:t>
            </a:r>
          </a:p>
        </p:txBody>
      </p:sp>
      <p:sp>
        <p:nvSpPr>
          <p:cNvPr id="3" name="Text Placeholder 2">
            <a:extLst>
              <a:ext uri="{FF2B5EF4-FFF2-40B4-BE49-F238E27FC236}">
                <a16:creationId xmlns:a16="http://schemas.microsoft.com/office/drawing/2014/main" id="{D636E161-332B-49EA-A168-16B4C5213186}"/>
              </a:ext>
            </a:extLst>
          </p:cNvPr>
          <p:cNvSpPr>
            <a:spLocks noGrp="1"/>
          </p:cNvSpPr>
          <p:nvPr>
            <p:ph type="body" sz="quarter" idx="15"/>
          </p:nvPr>
        </p:nvSpPr>
        <p:spPr/>
        <p:txBody>
          <a:bodyPr/>
          <a:lstStyle/>
          <a:p>
            <a:endParaRPr lang="en-US"/>
          </a:p>
        </p:txBody>
      </p:sp>
      <p:sp>
        <p:nvSpPr>
          <p:cNvPr id="5" name="Text Placeholder 4">
            <a:extLst>
              <a:ext uri="{FF2B5EF4-FFF2-40B4-BE49-F238E27FC236}">
                <a16:creationId xmlns:a16="http://schemas.microsoft.com/office/drawing/2014/main" id="{8AAAC39E-898D-448F-85D9-14925268C42A}"/>
              </a:ext>
            </a:extLst>
          </p:cNvPr>
          <p:cNvSpPr>
            <a:spLocks noGrp="1"/>
          </p:cNvSpPr>
          <p:nvPr>
            <p:ph type="body" sz="quarter" idx="14"/>
          </p:nvPr>
        </p:nvSpPr>
        <p:spPr/>
        <p:txBody>
          <a:bodyPr/>
          <a:lstStyle/>
          <a:p>
            <a:endParaRPr lang="en-US"/>
          </a:p>
        </p:txBody>
      </p:sp>
      <p:sp>
        <p:nvSpPr>
          <p:cNvPr id="6" name="Date Placeholder 5">
            <a:extLst>
              <a:ext uri="{FF2B5EF4-FFF2-40B4-BE49-F238E27FC236}">
                <a16:creationId xmlns:a16="http://schemas.microsoft.com/office/drawing/2014/main" id="{6900DF41-3797-4DB5-A268-52E81ABD0387}"/>
              </a:ext>
            </a:extLst>
          </p:cNvPr>
          <p:cNvSpPr>
            <a:spLocks noGrp="1"/>
          </p:cNvSpPr>
          <p:nvPr>
            <p:ph type="dt" sz="half" idx="16"/>
          </p:nvPr>
        </p:nvSpPr>
        <p:spPr/>
        <p:txBody>
          <a:bodyPr/>
          <a:lstStyle/>
          <a:p>
            <a:r>
              <a:rPr lang="en-US" noProof="0"/>
              <a:t>20XX</a:t>
            </a:r>
          </a:p>
        </p:txBody>
      </p:sp>
      <p:sp>
        <p:nvSpPr>
          <p:cNvPr id="7" name="Footer Placeholder 6">
            <a:extLst>
              <a:ext uri="{FF2B5EF4-FFF2-40B4-BE49-F238E27FC236}">
                <a16:creationId xmlns:a16="http://schemas.microsoft.com/office/drawing/2014/main" id="{45A8607D-91A8-4EE5-882C-1A131F24DFC8}"/>
              </a:ext>
            </a:extLst>
          </p:cNvPr>
          <p:cNvSpPr>
            <a:spLocks noGrp="1"/>
          </p:cNvSpPr>
          <p:nvPr>
            <p:ph type="ftr" sz="quarter" idx="17"/>
          </p:nvPr>
        </p:nvSpPr>
        <p:spPr/>
        <p:txBody>
          <a:bodyPr/>
          <a:lstStyle/>
          <a:p>
            <a:r>
              <a:rPr lang="en-US" noProof="0"/>
              <a:t>Presentation title</a:t>
            </a:r>
          </a:p>
        </p:txBody>
      </p:sp>
      <p:sp>
        <p:nvSpPr>
          <p:cNvPr id="8" name="Slide Number Placeholder 7">
            <a:extLst>
              <a:ext uri="{FF2B5EF4-FFF2-40B4-BE49-F238E27FC236}">
                <a16:creationId xmlns:a16="http://schemas.microsoft.com/office/drawing/2014/main" id="{328B9412-4FE2-4DD8-AC33-8C4659D96BB6}"/>
              </a:ext>
            </a:extLst>
          </p:cNvPr>
          <p:cNvSpPr>
            <a:spLocks noGrp="1"/>
          </p:cNvSpPr>
          <p:nvPr>
            <p:ph type="sldNum" sz="quarter" idx="18"/>
          </p:nvPr>
        </p:nvSpPr>
        <p:spPr/>
        <p:txBody>
          <a:bodyPr/>
          <a:lstStyle/>
          <a:p>
            <a:fld id="{8D0AFDD5-844D-364D-8AEC-50CF4D36D55D}" type="slidenum">
              <a:rPr lang="en-US" noProof="0" smtClean="0"/>
              <a:pPr/>
              <a:t>6</a:t>
            </a:fld>
            <a:endParaRPr lang="en-US" noProof="0"/>
          </a:p>
        </p:txBody>
      </p:sp>
    </p:spTree>
    <p:extLst>
      <p:ext uri="{BB962C8B-B14F-4D97-AF65-F5344CB8AC3E}">
        <p14:creationId xmlns:p14="http://schemas.microsoft.com/office/powerpoint/2010/main" val="1850042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sz="5400" dirty="0"/>
              <a:t>Shipment Overview</a:t>
            </a:r>
          </a:p>
        </p:txBody>
      </p:sp>
      <p:pic>
        <p:nvPicPr>
          <p:cNvPr id="25" name="Content Placeholder 24">
            <a:extLst>
              <a:ext uri="{FF2B5EF4-FFF2-40B4-BE49-F238E27FC236}">
                <a16:creationId xmlns:a16="http://schemas.microsoft.com/office/drawing/2014/main" id="{90A4C087-FFE7-4871-8964-80C38EA3778D}"/>
              </a:ext>
            </a:extLst>
          </p:cNvPr>
          <p:cNvPicPr>
            <a:picLocks noGrp="1" noChangeAspect="1"/>
          </p:cNvPicPr>
          <p:nvPr>
            <p:ph idx="1"/>
          </p:nvPr>
        </p:nvPicPr>
        <p:blipFill>
          <a:blip r:embed="rId2"/>
          <a:srcRect/>
          <a:stretch/>
        </p:blipFill>
        <p:spPr>
          <a:xfrm>
            <a:off x="1797747" y="1546098"/>
            <a:ext cx="8216295" cy="4818888"/>
          </a:xfrm>
        </p:spPr>
      </p:pic>
      <p:sp>
        <p:nvSpPr>
          <p:cNvPr id="4" name="Slide Number Placeholder 3">
            <a:extLst>
              <a:ext uri="{FF2B5EF4-FFF2-40B4-BE49-F238E27FC236}">
                <a16:creationId xmlns:a16="http://schemas.microsoft.com/office/drawing/2014/main" id="{DDB899DE-9624-4AEB-A305-CB0C887FD536}"/>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7</a:t>
            </a:fld>
            <a:endParaRPr lang="en-US" dirty="0"/>
          </a:p>
        </p:txBody>
      </p:sp>
      <p:sp>
        <p:nvSpPr>
          <p:cNvPr id="5" name="Footer Placeholder 2">
            <a:extLst>
              <a:ext uri="{FF2B5EF4-FFF2-40B4-BE49-F238E27FC236}">
                <a16:creationId xmlns:a16="http://schemas.microsoft.com/office/drawing/2014/main" id="{57784A76-8505-46AF-AC35-27A8DF50A6D2}"/>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6" name="Date Placeholder 1">
            <a:extLst>
              <a:ext uri="{FF2B5EF4-FFF2-40B4-BE49-F238E27FC236}">
                <a16:creationId xmlns:a16="http://schemas.microsoft.com/office/drawing/2014/main" id="{B7F90FF8-9174-4AD3-BBB7-2FEEC18F14E3}"/>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273292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sz="5400" dirty="0"/>
              <a:t>Customer Overview</a:t>
            </a:r>
          </a:p>
        </p:txBody>
      </p:sp>
      <p:pic>
        <p:nvPicPr>
          <p:cNvPr id="7" name="Content Placeholder 24">
            <a:extLst>
              <a:ext uri="{FF2B5EF4-FFF2-40B4-BE49-F238E27FC236}">
                <a16:creationId xmlns:a16="http://schemas.microsoft.com/office/drawing/2014/main" id="{D7150315-1A96-45F1-BBA8-3DA8F304C933}"/>
              </a:ext>
            </a:extLst>
          </p:cNvPr>
          <p:cNvPicPr>
            <a:picLocks noGrp="1" noChangeAspect="1"/>
          </p:cNvPicPr>
          <p:nvPr>
            <p:ph idx="1"/>
          </p:nvPr>
        </p:nvPicPr>
        <p:blipFill>
          <a:blip r:embed="rId2"/>
          <a:srcRect/>
          <a:stretch/>
        </p:blipFill>
        <p:spPr>
          <a:xfrm>
            <a:off x="1805716" y="1527048"/>
            <a:ext cx="8200357" cy="4818888"/>
          </a:xfrm>
        </p:spPr>
      </p:pic>
      <p:sp>
        <p:nvSpPr>
          <p:cNvPr id="4" name="Slide Number Placeholder 3">
            <a:extLst>
              <a:ext uri="{FF2B5EF4-FFF2-40B4-BE49-F238E27FC236}">
                <a16:creationId xmlns:a16="http://schemas.microsoft.com/office/drawing/2014/main" id="{33DD714B-CC4F-4370-86DC-EA5AB5ED48BD}"/>
              </a:ext>
            </a:extLst>
          </p:cNvPr>
          <p:cNvSpPr>
            <a:spLocks noGrp="1"/>
          </p:cNvSpPr>
          <p:nvPr>
            <p:ph type="sldNum" sz="quarter" idx="12"/>
          </p:nvPr>
        </p:nvSpPr>
        <p:spPr>
          <a:xfrm>
            <a:off x="838200" y="6400904"/>
            <a:ext cx="365760" cy="246888"/>
          </a:xfrm>
        </p:spPr>
        <p:txBody>
          <a:bodyPr/>
          <a:lstStyle/>
          <a:p>
            <a:fld id="{8D0AFDD5-844D-364D-8AEC-50CF4D36D55D}" type="slidenum">
              <a:rPr lang="en-US" smtClean="0"/>
              <a:pPr/>
              <a:t>8</a:t>
            </a:fld>
            <a:endParaRPr lang="en-US" dirty="0"/>
          </a:p>
        </p:txBody>
      </p:sp>
      <p:sp>
        <p:nvSpPr>
          <p:cNvPr id="5" name="Footer Placeholder 2">
            <a:extLst>
              <a:ext uri="{FF2B5EF4-FFF2-40B4-BE49-F238E27FC236}">
                <a16:creationId xmlns:a16="http://schemas.microsoft.com/office/drawing/2014/main" id="{691DCD2C-70A6-427D-82E4-39DE5E427FD6}"/>
              </a:ext>
            </a:extLst>
          </p:cNvPr>
          <p:cNvSpPr>
            <a:spLocks noGrp="1"/>
          </p:cNvSpPr>
          <p:nvPr>
            <p:ph type="ftr" sz="quarter" idx="11"/>
          </p:nvPr>
        </p:nvSpPr>
        <p:spPr>
          <a:xfrm>
            <a:off x="5364480" y="6400904"/>
            <a:ext cx="1463040" cy="246888"/>
          </a:xfrm>
        </p:spPr>
        <p:txBody>
          <a:bodyPr/>
          <a:lstStyle/>
          <a:p>
            <a:r>
              <a:rPr lang="en-US" dirty="0"/>
              <a:t>Supply Chain</a:t>
            </a:r>
          </a:p>
        </p:txBody>
      </p:sp>
      <p:sp>
        <p:nvSpPr>
          <p:cNvPr id="6" name="Date Placeholder 1">
            <a:extLst>
              <a:ext uri="{FF2B5EF4-FFF2-40B4-BE49-F238E27FC236}">
                <a16:creationId xmlns:a16="http://schemas.microsoft.com/office/drawing/2014/main" id="{04030232-DF92-4DE8-93E9-2852808DE405}"/>
              </a:ext>
            </a:extLst>
          </p:cNvPr>
          <p:cNvSpPr>
            <a:spLocks noGrp="1"/>
          </p:cNvSpPr>
          <p:nvPr>
            <p:ph type="dt" sz="half" idx="10"/>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2741398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Big difference in Avg. shipment delays in Jan compared to the rest of the year with the lowest number in Dec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the large number of total orders also in Jan and may be due to the annual holiday of the new year</a:t>
            </a:r>
          </a:p>
          <a:p>
            <a:endParaRPr lang="en-US" dirty="0"/>
          </a:p>
        </p:txBody>
      </p:sp>
      <p:pic>
        <p:nvPicPr>
          <p:cNvPr id="14" name="Content Placeholder 13">
            <a:extLst>
              <a:ext uri="{FF2B5EF4-FFF2-40B4-BE49-F238E27FC236}">
                <a16:creationId xmlns:a16="http://schemas.microsoft.com/office/drawing/2014/main" id="{8B0932E4-DDF6-4139-9D58-660AFAC77382}"/>
              </a:ext>
            </a:extLst>
          </p:cNvPr>
          <p:cNvPicPr>
            <a:picLocks noGrp="1" noChangeAspect="1"/>
          </p:cNvPicPr>
          <p:nvPr>
            <p:ph idx="1"/>
          </p:nvPr>
        </p:nvPicPr>
        <p:blipFill>
          <a:blip r:embed="rId2"/>
          <a:srcRect/>
          <a:stretch/>
        </p:blipFill>
        <p:spPr>
          <a:xfrm>
            <a:off x="5573268" y="2350090"/>
            <a:ext cx="5703190" cy="3080157"/>
          </a:xfrm>
        </p:spPr>
      </p:pic>
    </p:spTree>
    <p:extLst>
      <p:ext uri="{BB962C8B-B14F-4D97-AF65-F5344CB8AC3E}">
        <p14:creationId xmlns:p14="http://schemas.microsoft.com/office/powerpoint/2010/main" val="2831084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fade">
                                      <p:cBhvr>
                                        <p:cTn id="1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{DACB0DFE-B8FB-4824-B41A-69F4B222E087}tf11429527_win32</Template>
  <TotalTime>501</TotalTime>
  <Words>928</Words>
  <Application>Microsoft Office PowerPoint</Application>
  <PresentationFormat>Widescreen</PresentationFormat>
  <Paragraphs>177</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Century Gothic</vt:lpstr>
      <vt:lpstr>Karla</vt:lpstr>
      <vt:lpstr>Times New Roman</vt:lpstr>
      <vt:lpstr>Univers Condensed Light</vt:lpstr>
      <vt:lpstr>Wingdings</vt:lpstr>
      <vt:lpstr>Office Theme</vt:lpstr>
      <vt:lpstr>Supply Chain  Analysis</vt:lpstr>
      <vt:lpstr>Agenda</vt:lpstr>
      <vt:lpstr>Introduction </vt:lpstr>
      <vt:lpstr>Business Task</vt:lpstr>
      <vt:lpstr>Data Processing</vt:lpstr>
      <vt:lpstr>Analysis Summary </vt:lpstr>
      <vt:lpstr>Shipment Overview</vt:lpstr>
      <vt:lpstr>Customer Overview</vt:lpstr>
      <vt:lpstr>Shipment Performance</vt:lpstr>
      <vt:lpstr>Shipment Performance</vt:lpstr>
      <vt:lpstr>Shipment Methods</vt:lpstr>
      <vt:lpstr>Fulfillment time</vt:lpstr>
      <vt:lpstr>Seasonal trends</vt:lpstr>
      <vt:lpstr>Sales &amp; profit</vt:lpstr>
      <vt:lpstr>Sales &amp; profit</vt:lpstr>
      <vt:lpstr>Business opportunities are like buses. There’s always another one coming.</vt:lpstr>
      <vt:lpstr>Insights &amp; Recommendations</vt:lpstr>
      <vt:lpstr>Insights</vt:lpstr>
      <vt:lpstr>Recommendations </vt:lpstr>
      <vt:lpstr>Recommendations </vt:lpstr>
      <vt:lpstr>Reference &amp; Contact Info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Casual Vs Member  Cyclistic world</dc:title>
  <dc:creator>MahmoudAbdullah</dc:creator>
  <cp:lastModifiedBy>mahmoud mahmoud160439@fvtm.bu.edu.eg</cp:lastModifiedBy>
  <cp:revision>60</cp:revision>
  <dcterms:created xsi:type="dcterms:W3CDTF">2023-06-25T14:54:18Z</dcterms:created>
  <dcterms:modified xsi:type="dcterms:W3CDTF">2024-10-23T10:58:35Z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